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7" r:id="rId5"/>
    <p:sldId id="288" r:id="rId6"/>
    <p:sldId id="291" r:id="rId7"/>
    <p:sldId id="281" r:id="rId8"/>
    <p:sldId id="294" r:id="rId9"/>
    <p:sldId id="285" r:id="rId10"/>
    <p:sldId id="287" r:id="rId11"/>
    <p:sldId id="276" r:id="rId12"/>
    <p:sldId id="286" r:id="rId13"/>
    <p:sldId id="289" r:id="rId14"/>
    <p:sldId id="290" r:id="rId15"/>
    <p:sldId id="295" r:id="rId16"/>
    <p:sldId id="296" r:id="rId17"/>
    <p:sldId id="300" r:id="rId18"/>
    <p:sldId id="301" r:id="rId19"/>
    <p:sldId id="293" r:id="rId20"/>
    <p:sldId id="299" r:id="rId21"/>
    <p:sldId id="282" r:id="rId22"/>
    <p:sldId id="292" r:id="rId23"/>
    <p:sldId id="279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7" autoAdjust="0"/>
    <p:restoredTop sz="94622" autoAdjust="0"/>
  </p:normalViewPr>
  <p:slideViewPr>
    <p:cSldViewPr showGuides="1">
      <p:cViewPr varScale="1">
        <p:scale>
          <a:sx n="91" d="100"/>
          <a:sy n="91" d="100"/>
        </p:scale>
        <p:origin x="36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B0EE7-D8E0-4C3A-808B-9B3FF064713D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F8301-69D8-4E10-A5B3-6BB168B74F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F8301-69D8-4E10-A5B3-6BB168B74F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F8301-69D8-4E10-A5B3-6BB168B74F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1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F8301-69D8-4E10-A5B3-6BB168B74F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8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" name="AutoShape 3"/>
            <p:cNvSpPr/>
            <p:nvPr/>
          </p:nvSpPr>
          <p:spPr>
            <a:xfrm>
              <a:off x="0" y="4986000"/>
              <a:ext cx="12192002" cy="1872000"/>
            </a:xfrm>
            <a:custGeom>
              <a:avLst/>
              <a:gdLst/>
              <a:ahLst/>
              <a:cxnLst/>
              <a:rect l="l" t="t" r="r" b="b"/>
              <a:pathLst>
                <a:path w="12192002" h="1942911">
                  <a:moveTo>
                    <a:pt x="12192002" y="0"/>
                  </a:moveTo>
                  <a:lnTo>
                    <a:pt x="12192002" y="1942911"/>
                  </a:lnTo>
                  <a:lnTo>
                    <a:pt x="0" y="1942911"/>
                  </a:lnTo>
                  <a:lnTo>
                    <a:pt x="0" y="0"/>
                  </a:lnTo>
                  <a:lnTo>
                    <a:pt x="6096000" y="1455517"/>
                  </a:lnTo>
                  <a:close/>
                </a:path>
              </a:pathLst>
            </a:cu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12192002" cy="216000"/>
            </a:xfrm>
            <a:prstGeom prst="rect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5" name="AutoShape 5"/>
            <p:cNvSpPr/>
            <p:nvPr/>
          </p:nvSpPr>
          <p:spPr>
            <a:xfrm>
              <a:off x="5080264" y="706022"/>
              <a:ext cx="2018771" cy="1494742"/>
            </a:xfrm>
            <a:custGeom>
              <a:avLst/>
              <a:gdLst/>
              <a:ahLst/>
              <a:cxnLst/>
              <a:rect l="l" t="t" r="r" b="b"/>
              <a:pathLst>
                <a:path w="607850" h="450066">
                  <a:moveTo>
                    <a:pt x="105213" y="237029"/>
                  </a:moveTo>
                  <a:lnTo>
                    <a:pt x="303784" y="332583"/>
                  </a:lnTo>
                  <a:lnTo>
                    <a:pt x="502355" y="237029"/>
                  </a:lnTo>
                  <a:lnTo>
                    <a:pt x="502355" y="323554"/>
                  </a:lnTo>
                  <a:cubicBezTo>
                    <a:pt x="502167" y="323931"/>
                    <a:pt x="502072" y="324307"/>
                    <a:pt x="501884" y="324683"/>
                  </a:cubicBezTo>
                  <a:lnTo>
                    <a:pt x="319233" y="412525"/>
                  </a:lnTo>
                  <a:lnTo>
                    <a:pt x="288430" y="412525"/>
                  </a:lnTo>
                  <a:lnTo>
                    <a:pt x="105213" y="324495"/>
                  </a:lnTo>
                  <a:close/>
                  <a:moveTo>
                    <a:pt x="575837" y="200688"/>
                  </a:moveTo>
                  <a:lnTo>
                    <a:pt x="575837" y="370765"/>
                  </a:lnTo>
                  <a:lnTo>
                    <a:pt x="591549" y="418459"/>
                  </a:lnTo>
                  <a:lnTo>
                    <a:pt x="567839" y="450066"/>
                  </a:lnTo>
                  <a:lnTo>
                    <a:pt x="559842" y="450066"/>
                  </a:lnTo>
                  <a:lnTo>
                    <a:pt x="536226" y="418459"/>
                  </a:lnTo>
                  <a:lnTo>
                    <a:pt x="551844" y="370765"/>
                  </a:lnTo>
                  <a:lnTo>
                    <a:pt x="551844" y="212823"/>
                  </a:lnTo>
                  <a:close/>
                  <a:moveTo>
                    <a:pt x="303784" y="0"/>
                  </a:moveTo>
                  <a:lnTo>
                    <a:pt x="607850" y="146272"/>
                  </a:lnTo>
                  <a:lnTo>
                    <a:pt x="607850" y="159629"/>
                  </a:lnTo>
                  <a:lnTo>
                    <a:pt x="303784" y="305901"/>
                  </a:lnTo>
                  <a:lnTo>
                    <a:pt x="0" y="159817"/>
                  </a:lnTo>
                  <a:lnTo>
                    <a:pt x="0" y="146178"/>
                  </a:lnTo>
                  <a:close/>
                </a:path>
              </a:pathLst>
            </a:custGeom>
            <a:solidFill>
              <a:srgbClr val="205497">
                <a:alpha val="2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19650" y="4217400"/>
              <a:ext cx="9540000" cy="0"/>
            </a:xfrm>
            <a:prstGeom prst="line">
              <a:avLst/>
            </a:prstGeom>
            <a:ln w="12700">
              <a:solidFill>
                <a:srgbClr val="205497">
                  <a:alpha val="100000"/>
                </a:srgbClr>
              </a:solidFill>
              <a:prstDash val="solid"/>
              <a:headEnd type="none"/>
              <a:tailEnd type="none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3118380" y="4543558"/>
            <a:ext cx="468000" cy="468000"/>
            <a:chOff x="3118380" y="4543558"/>
            <a:chExt cx="468000" cy="468000"/>
          </a:xfrm>
        </p:grpSpPr>
        <p:sp>
          <p:nvSpPr>
            <p:cNvPr id="8" name="AutoShape 8"/>
            <p:cNvSpPr/>
            <p:nvPr/>
          </p:nvSpPr>
          <p:spPr>
            <a:xfrm>
              <a:off x="3118380" y="4543558"/>
              <a:ext cx="468000" cy="468000"/>
            </a:xfrm>
            <a:prstGeom prst="ellipse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9" name="AutoShape 9"/>
            <p:cNvSpPr/>
            <p:nvPr/>
          </p:nvSpPr>
          <p:spPr>
            <a:xfrm>
              <a:off x="3232712" y="4651558"/>
              <a:ext cx="239337" cy="252000"/>
            </a:xfrm>
            <a:custGeom>
              <a:avLst/>
              <a:gdLst/>
              <a:ahLst/>
              <a:cxnLst/>
              <a:rect l="l" t="t" r="r" b="b"/>
              <a:pathLst>
                <a:path w="6474" h="6827">
                  <a:moveTo>
                    <a:pt x="6150" y="5849"/>
                  </a:moveTo>
                  <a:lnTo>
                    <a:pt x="4672" y="4081"/>
                  </a:lnTo>
                  <a:cubicBezTo>
                    <a:pt x="6334" y="2771"/>
                    <a:pt x="5433" y="0"/>
                    <a:pt x="3237" y="0"/>
                  </a:cubicBezTo>
                  <a:cubicBezTo>
                    <a:pt x="1047" y="0"/>
                    <a:pt x="134" y="2766"/>
                    <a:pt x="1802" y="4081"/>
                  </a:cubicBezTo>
                  <a:lnTo>
                    <a:pt x="325" y="5849"/>
                  </a:lnTo>
                  <a:cubicBezTo>
                    <a:pt x="0" y="6237"/>
                    <a:pt x="276" y="6827"/>
                    <a:pt x="782" y="6827"/>
                  </a:cubicBezTo>
                  <a:lnTo>
                    <a:pt x="5693" y="6827"/>
                  </a:lnTo>
                  <a:cubicBezTo>
                    <a:pt x="6199" y="6827"/>
                    <a:pt x="6474" y="6236"/>
                    <a:pt x="6150" y="5849"/>
                  </a:cubicBezTo>
                  <a:close/>
                  <a:moveTo>
                    <a:pt x="1509" y="2427"/>
                  </a:moveTo>
                  <a:cubicBezTo>
                    <a:pt x="1446" y="1415"/>
                    <a:pt x="2213" y="557"/>
                    <a:pt x="3237" y="557"/>
                  </a:cubicBezTo>
                  <a:cubicBezTo>
                    <a:pt x="3991" y="557"/>
                    <a:pt x="4706" y="1049"/>
                    <a:pt x="4913" y="1866"/>
                  </a:cubicBezTo>
                  <a:cubicBezTo>
                    <a:pt x="4202" y="2480"/>
                    <a:pt x="3109" y="2420"/>
                    <a:pt x="2472" y="1687"/>
                  </a:cubicBezTo>
                  <a:cubicBezTo>
                    <a:pt x="2337" y="1532"/>
                    <a:pt x="2086" y="1572"/>
                    <a:pt x="2006" y="1762"/>
                  </a:cubicBezTo>
                  <a:cubicBezTo>
                    <a:pt x="1896" y="2022"/>
                    <a:pt x="1725" y="2250"/>
                    <a:pt x="1509" y="2427"/>
                  </a:cubicBezTo>
                  <a:close/>
                  <a:moveTo>
                    <a:pt x="1651" y="3012"/>
                  </a:moveTo>
                  <a:cubicBezTo>
                    <a:pt x="1926" y="2834"/>
                    <a:pt x="2159" y="2600"/>
                    <a:pt x="2335" y="2326"/>
                  </a:cubicBezTo>
                  <a:cubicBezTo>
                    <a:pt x="3080" y="2932"/>
                    <a:pt x="4124" y="3014"/>
                    <a:pt x="4958" y="2517"/>
                  </a:cubicBezTo>
                  <a:cubicBezTo>
                    <a:pt x="4763" y="4234"/>
                    <a:pt x="2357" y="4593"/>
                    <a:pt x="1651" y="3012"/>
                  </a:cubicBezTo>
                  <a:close/>
                  <a:moveTo>
                    <a:pt x="4053" y="4435"/>
                  </a:moveTo>
                  <a:cubicBezTo>
                    <a:pt x="3614" y="5198"/>
                    <a:pt x="2860" y="5197"/>
                    <a:pt x="2422" y="4435"/>
                  </a:cubicBezTo>
                  <a:cubicBezTo>
                    <a:pt x="2946" y="4634"/>
                    <a:pt x="3528" y="4634"/>
                    <a:pt x="4053" y="4435"/>
                  </a:cubicBezTo>
                  <a:close/>
                  <a:moveTo>
                    <a:pt x="5693" y="6270"/>
                  </a:moveTo>
                  <a:lnTo>
                    <a:pt x="782" y="6270"/>
                  </a:lnTo>
                  <a:cubicBezTo>
                    <a:pt x="748" y="6270"/>
                    <a:pt x="730" y="6232"/>
                    <a:pt x="752" y="6206"/>
                  </a:cubicBezTo>
                  <a:lnTo>
                    <a:pt x="1965" y="4754"/>
                  </a:lnTo>
                  <a:cubicBezTo>
                    <a:pt x="2617" y="5833"/>
                    <a:pt x="3858" y="5837"/>
                    <a:pt x="4510" y="4755"/>
                  </a:cubicBezTo>
                  <a:lnTo>
                    <a:pt x="5723" y="6206"/>
                  </a:lnTo>
                  <a:cubicBezTo>
                    <a:pt x="5745" y="6232"/>
                    <a:pt x="5727" y="6270"/>
                    <a:pt x="5693" y="627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38279" y="4543558"/>
            <a:ext cx="468000" cy="468000"/>
            <a:chOff x="6338279" y="4543558"/>
            <a:chExt cx="468000" cy="468000"/>
          </a:xfrm>
        </p:grpSpPr>
        <p:sp>
          <p:nvSpPr>
            <p:cNvPr id="11" name="AutoShape 11"/>
            <p:cNvSpPr/>
            <p:nvPr/>
          </p:nvSpPr>
          <p:spPr>
            <a:xfrm>
              <a:off x="6338279" y="4543558"/>
              <a:ext cx="468000" cy="468000"/>
            </a:xfrm>
            <a:prstGeom prst="ellipse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6460771" y="4651558"/>
              <a:ext cx="223017" cy="252000"/>
            </a:xfrm>
            <a:custGeom>
              <a:avLst/>
              <a:gdLst/>
              <a:ahLst/>
              <a:cxnLst/>
              <a:rect l="l" t="t" r="r" b="b"/>
              <a:pathLst>
                <a:path w="6479" h="7332">
                  <a:moveTo>
                    <a:pt x="6154" y="6353"/>
                  </a:moveTo>
                  <a:lnTo>
                    <a:pt x="4674" y="4582"/>
                  </a:lnTo>
                  <a:cubicBezTo>
                    <a:pt x="4961" y="4352"/>
                    <a:pt x="5190" y="4055"/>
                    <a:pt x="5338" y="3719"/>
                  </a:cubicBezTo>
                  <a:cubicBezTo>
                    <a:pt x="5451" y="3683"/>
                    <a:pt x="5533" y="3577"/>
                    <a:pt x="5533" y="3453"/>
                  </a:cubicBezTo>
                  <a:lnTo>
                    <a:pt x="5533" y="2249"/>
                  </a:lnTo>
                  <a:cubicBezTo>
                    <a:pt x="5533" y="2147"/>
                    <a:pt x="5478" y="2058"/>
                    <a:pt x="5396" y="2009"/>
                  </a:cubicBezTo>
                  <a:cubicBezTo>
                    <a:pt x="4680" y="0"/>
                    <a:pt x="1797" y="7"/>
                    <a:pt x="1083" y="2009"/>
                  </a:cubicBezTo>
                  <a:cubicBezTo>
                    <a:pt x="1001" y="2058"/>
                    <a:pt x="946" y="2147"/>
                    <a:pt x="946" y="2249"/>
                  </a:cubicBezTo>
                  <a:lnTo>
                    <a:pt x="946" y="3453"/>
                  </a:lnTo>
                  <a:cubicBezTo>
                    <a:pt x="946" y="3577"/>
                    <a:pt x="1028" y="3683"/>
                    <a:pt x="1140" y="3719"/>
                  </a:cubicBezTo>
                  <a:cubicBezTo>
                    <a:pt x="1289" y="4055"/>
                    <a:pt x="1517" y="4352"/>
                    <a:pt x="1805" y="4582"/>
                  </a:cubicBezTo>
                  <a:lnTo>
                    <a:pt x="324" y="6353"/>
                  </a:lnTo>
                  <a:cubicBezTo>
                    <a:pt x="0" y="6741"/>
                    <a:pt x="276" y="7332"/>
                    <a:pt x="782" y="7332"/>
                  </a:cubicBezTo>
                  <a:lnTo>
                    <a:pt x="5697" y="7332"/>
                  </a:lnTo>
                  <a:cubicBezTo>
                    <a:pt x="6203" y="7332"/>
                    <a:pt x="6479" y="6741"/>
                    <a:pt x="6154" y="6353"/>
                  </a:cubicBezTo>
                  <a:close/>
                  <a:moveTo>
                    <a:pt x="4976" y="2528"/>
                  </a:moveTo>
                  <a:lnTo>
                    <a:pt x="4976" y="3174"/>
                  </a:lnTo>
                  <a:lnTo>
                    <a:pt x="4038" y="3174"/>
                  </a:lnTo>
                  <a:lnTo>
                    <a:pt x="4038" y="2528"/>
                  </a:lnTo>
                  <a:lnTo>
                    <a:pt x="4976" y="2528"/>
                  </a:lnTo>
                  <a:close/>
                  <a:moveTo>
                    <a:pt x="4773" y="1971"/>
                  </a:moveTo>
                  <a:lnTo>
                    <a:pt x="3759" y="1971"/>
                  </a:lnTo>
                  <a:cubicBezTo>
                    <a:pt x="3606" y="1971"/>
                    <a:pt x="3481" y="2095"/>
                    <a:pt x="3481" y="2249"/>
                  </a:cubicBezTo>
                  <a:lnTo>
                    <a:pt x="3481" y="2572"/>
                  </a:lnTo>
                  <a:lnTo>
                    <a:pt x="2998" y="2572"/>
                  </a:lnTo>
                  <a:lnTo>
                    <a:pt x="2998" y="2249"/>
                  </a:lnTo>
                  <a:cubicBezTo>
                    <a:pt x="2998" y="2095"/>
                    <a:pt x="2873" y="1971"/>
                    <a:pt x="2719" y="1971"/>
                  </a:cubicBezTo>
                  <a:lnTo>
                    <a:pt x="1706" y="1971"/>
                  </a:lnTo>
                  <a:cubicBezTo>
                    <a:pt x="2333" y="759"/>
                    <a:pt x="4145" y="758"/>
                    <a:pt x="4773" y="1971"/>
                  </a:cubicBezTo>
                  <a:close/>
                  <a:moveTo>
                    <a:pt x="1503" y="3174"/>
                  </a:moveTo>
                  <a:lnTo>
                    <a:pt x="1503" y="2528"/>
                  </a:lnTo>
                  <a:lnTo>
                    <a:pt x="2441" y="2528"/>
                  </a:lnTo>
                  <a:lnTo>
                    <a:pt x="2441" y="3174"/>
                  </a:lnTo>
                  <a:lnTo>
                    <a:pt x="1503" y="3174"/>
                  </a:lnTo>
                  <a:close/>
                  <a:moveTo>
                    <a:pt x="1778" y="3731"/>
                  </a:moveTo>
                  <a:lnTo>
                    <a:pt x="2719" y="3731"/>
                  </a:lnTo>
                  <a:cubicBezTo>
                    <a:pt x="2873" y="3731"/>
                    <a:pt x="2998" y="3607"/>
                    <a:pt x="2998" y="3453"/>
                  </a:cubicBezTo>
                  <a:lnTo>
                    <a:pt x="2998" y="3130"/>
                  </a:lnTo>
                  <a:lnTo>
                    <a:pt x="3481" y="3130"/>
                  </a:lnTo>
                  <a:lnTo>
                    <a:pt x="3481" y="3453"/>
                  </a:lnTo>
                  <a:cubicBezTo>
                    <a:pt x="3481" y="3607"/>
                    <a:pt x="3606" y="3731"/>
                    <a:pt x="3759" y="3731"/>
                  </a:cubicBezTo>
                  <a:lnTo>
                    <a:pt x="4701" y="3731"/>
                  </a:lnTo>
                  <a:cubicBezTo>
                    <a:pt x="4022" y="4786"/>
                    <a:pt x="2466" y="4802"/>
                    <a:pt x="1778" y="3731"/>
                  </a:cubicBezTo>
                  <a:close/>
                  <a:moveTo>
                    <a:pt x="3703" y="5617"/>
                  </a:moveTo>
                  <a:lnTo>
                    <a:pt x="2776" y="5617"/>
                  </a:lnTo>
                  <a:cubicBezTo>
                    <a:pt x="2817" y="5453"/>
                    <a:pt x="2863" y="5270"/>
                    <a:pt x="2914" y="5065"/>
                  </a:cubicBezTo>
                  <a:cubicBezTo>
                    <a:pt x="3126" y="5095"/>
                    <a:pt x="3347" y="5096"/>
                    <a:pt x="3565" y="5065"/>
                  </a:cubicBezTo>
                  <a:cubicBezTo>
                    <a:pt x="3616" y="5269"/>
                    <a:pt x="3662" y="5453"/>
                    <a:pt x="3703" y="5617"/>
                  </a:cubicBezTo>
                  <a:close/>
                  <a:moveTo>
                    <a:pt x="1914" y="6774"/>
                  </a:moveTo>
                  <a:lnTo>
                    <a:pt x="782" y="6774"/>
                  </a:lnTo>
                  <a:cubicBezTo>
                    <a:pt x="748" y="6774"/>
                    <a:pt x="730" y="6736"/>
                    <a:pt x="752" y="6710"/>
                  </a:cubicBezTo>
                  <a:lnTo>
                    <a:pt x="2283" y="4879"/>
                  </a:lnTo>
                  <a:cubicBezTo>
                    <a:pt x="2318" y="4895"/>
                    <a:pt x="2345" y="4906"/>
                    <a:pt x="2376" y="4919"/>
                  </a:cubicBezTo>
                  <a:cubicBezTo>
                    <a:pt x="2077" y="6116"/>
                    <a:pt x="1965" y="6558"/>
                    <a:pt x="1914" y="6774"/>
                  </a:cubicBezTo>
                  <a:close/>
                  <a:moveTo>
                    <a:pt x="2487" y="6774"/>
                  </a:moveTo>
                  <a:cubicBezTo>
                    <a:pt x="2518" y="6649"/>
                    <a:pt x="2565" y="6460"/>
                    <a:pt x="2637" y="6174"/>
                  </a:cubicBezTo>
                  <a:lnTo>
                    <a:pt x="3842" y="6174"/>
                  </a:lnTo>
                  <a:cubicBezTo>
                    <a:pt x="3914" y="6460"/>
                    <a:pt x="3961" y="6649"/>
                    <a:pt x="3992" y="6774"/>
                  </a:cubicBezTo>
                  <a:lnTo>
                    <a:pt x="2487" y="6774"/>
                  </a:lnTo>
                  <a:close/>
                  <a:moveTo>
                    <a:pt x="5697" y="6774"/>
                  </a:moveTo>
                  <a:lnTo>
                    <a:pt x="4565" y="6774"/>
                  </a:lnTo>
                  <a:cubicBezTo>
                    <a:pt x="4513" y="6557"/>
                    <a:pt x="4400" y="6108"/>
                    <a:pt x="4103" y="4919"/>
                  </a:cubicBezTo>
                  <a:cubicBezTo>
                    <a:pt x="4133" y="4906"/>
                    <a:pt x="4158" y="4896"/>
                    <a:pt x="4196" y="4879"/>
                  </a:cubicBezTo>
                  <a:lnTo>
                    <a:pt x="5727" y="6710"/>
                  </a:lnTo>
                  <a:cubicBezTo>
                    <a:pt x="5748" y="6736"/>
                    <a:pt x="5731" y="6774"/>
                    <a:pt x="5697" y="677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losing">
    <p:bg>
      <p:bgPr>
        <a:gradFill>
          <a:gsLst>
            <a:gs pos="0">
              <a:srgbClr val="205497">
                <a:alpha val="100000"/>
              </a:srgbClr>
            </a:gs>
            <a:gs pos="100000">
              <a:srgbClr val="FFFFFF">
                <a:alpha val="100000"/>
                <a:lumMod val="10000"/>
                <a:lumOff val="90000"/>
              </a:srgbClr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" name="AutoShape 3"/>
            <p:cNvSpPr/>
            <p:nvPr/>
          </p:nvSpPr>
          <p:spPr>
            <a:xfrm>
              <a:off x="0" y="4986000"/>
              <a:ext cx="12192002" cy="1872000"/>
            </a:xfrm>
            <a:custGeom>
              <a:avLst/>
              <a:gdLst/>
              <a:ahLst/>
              <a:cxnLst/>
              <a:rect l="l" t="t" r="r" b="b"/>
              <a:pathLst>
                <a:path w="12192002" h="1942911">
                  <a:moveTo>
                    <a:pt x="12192002" y="0"/>
                  </a:moveTo>
                  <a:lnTo>
                    <a:pt x="12192002" y="1942911"/>
                  </a:lnTo>
                  <a:lnTo>
                    <a:pt x="0" y="1942911"/>
                  </a:lnTo>
                  <a:lnTo>
                    <a:pt x="0" y="0"/>
                  </a:lnTo>
                  <a:lnTo>
                    <a:pt x="6096000" y="1455517"/>
                  </a:lnTo>
                  <a:close/>
                </a:path>
              </a:pathLst>
            </a:cu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12192002" cy="216000"/>
            </a:xfrm>
            <a:prstGeom prst="rect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5" name="AutoShape 5"/>
            <p:cNvSpPr/>
            <p:nvPr/>
          </p:nvSpPr>
          <p:spPr>
            <a:xfrm>
              <a:off x="5080264" y="706022"/>
              <a:ext cx="2018771" cy="1494742"/>
            </a:xfrm>
            <a:custGeom>
              <a:avLst/>
              <a:gdLst/>
              <a:ahLst/>
              <a:cxnLst/>
              <a:rect l="l" t="t" r="r" b="b"/>
              <a:pathLst>
                <a:path w="607850" h="450066">
                  <a:moveTo>
                    <a:pt x="105213" y="237029"/>
                  </a:moveTo>
                  <a:lnTo>
                    <a:pt x="303784" y="332583"/>
                  </a:lnTo>
                  <a:lnTo>
                    <a:pt x="502355" y="237029"/>
                  </a:lnTo>
                  <a:lnTo>
                    <a:pt x="502355" y="323554"/>
                  </a:lnTo>
                  <a:cubicBezTo>
                    <a:pt x="502167" y="323931"/>
                    <a:pt x="502072" y="324307"/>
                    <a:pt x="501884" y="324683"/>
                  </a:cubicBezTo>
                  <a:lnTo>
                    <a:pt x="319233" y="412525"/>
                  </a:lnTo>
                  <a:lnTo>
                    <a:pt x="288430" y="412525"/>
                  </a:lnTo>
                  <a:lnTo>
                    <a:pt x="105213" y="324495"/>
                  </a:lnTo>
                  <a:close/>
                  <a:moveTo>
                    <a:pt x="575837" y="200688"/>
                  </a:moveTo>
                  <a:lnTo>
                    <a:pt x="575837" y="370765"/>
                  </a:lnTo>
                  <a:lnTo>
                    <a:pt x="591549" y="418459"/>
                  </a:lnTo>
                  <a:lnTo>
                    <a:pt x="567839" y="450066"/>
                  </a:lnTo>
                  <a:lnTo>
                    <a:pt x="559842" y="450066"/>
                  </a:lnTo>
                  <a:lnTo>
                    <a:pt x="536226" y="418459"/>
                  </a:lnTo>
                  <a:lnTo>
                    <a:pt x="551844" y="370765"/>
                  </a:lnTo>
                  <a:lnTo>
                    <a:pt x="551844" y="212823"/>
                  </a:lnTo>
                  <a:close/>
                  <a:moveTo>
                    <a:pt x="303784" y="0"/>
                  </a:moveTo>
                  <a:lnTo>
                    <a:pt x="607850" y="146272"/>
                  </a:lnTo>
                  <a:lnTo>
                    <a:pt x="607850" y="159629"/>
                  </a:lnTo>
                  <a:lnTo>
                    <a:pt x="303784" y="305901"/>
                  </a:lnTo>
                  <a:lnTo>
                    <a:pt x="0" y="159817"/>
                  </a:lnTo>
                  <a:lnTo>
                    <a:pt x="0" y="146178"/>
                  </a:lnTo>
                  <a:close/>
                </a:path>
              </a:pathLst>
            </a:custGeom>
            <a:solidFill>
              <a:srgbClr val="205497">
                <a:alpha val="2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19650" y="3862557"/>
              <a:ext cx="9540000" cy="0"/>
            </a:xfrm>
            <a:prstGeom prst="line">
              <a:avLst/>
            </a:prstGeom>
            <a:ln w="12700">
              <a:solidFill>
                <a:srgbClr val="205497">
                  <a:alpha val="100000"/>
                </a:srgbClr>
              </a:solidFill>
              <a:prstDash val="solid"/>
              <a:headEnd type="none"/>
              <a:tailEnd type="none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3118380" y="4543558"/>
            <a:ext cx="468000" cy="468000"/>
            <a:chOff x="3118380" y="4543558"/>
            <a:chExt cx="468000" cy="468000"/>
          </a:xfrm>
        </p:grpSpPr>
        <p:sp>
          <p:nvSpPr>
            <p:cNvPr id="8" name="AutoShape 8"/>
            <p:cNvSpPr/>
            <p:nvPr/>
          </p:nvSpPr>
          <p:spPr>
            <a:xfrm>
              <a:off x="3118380" y="4543558"/>
              <a:ext cx="468000" cy="468000"/>
            </a:xfrm>
            <a:prstGeom prst="ellipse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9" name="AutoShape 9"/>
            <p:cNvSpPr/>
            <p:nvPr/>
          </p:nvSpPr>
          <p:spPr>
            <a:xfrm>
              <a:off x="3232712" y="4651558"/>
              <a:ext cx="239337" cy="252000"/>
            </a:xfrm>
            <a:custGeom>
              <a:avLst/>
              <a:gdLst/>
              <a:ahLst/>
              <a:cxnLst/>
              <a:rect l="l" t="t" r="r" b="b"/>
              <a:pathLst>
                <a:path w="6474" h="6827">
                  <a:moveTo>
                    <a:pt x="6150" y="5849"/>
                  </a:moveTo>
                  <a:lnTo>
                    <a:pt x="4672" y="4081"/>
                  </a:lnTo>
                  <a:cubicBezTo>
                    <a:pt x="6334" y="2771"/>
                    <a:pt x="5433" y="0"/>
                    <a:pt x="3237" y="0"/>
                  </a:cubicBezTo>
                  <a:cubicBezTo>
                    <a:pt x="1047" y="0"/>
                    <a:pt x="134" y="2766"/>
                    <a:pt x="1802" y="4081"/>
                  </a:cubicBezTo>
                  <a:lnTo>
                    <a:pt x="325" y="5849"/>
                  </a:lnTo>
                  <a:cubicBezTo>
                    <a:pt x="0" y="6237"/>
                    <a:pt x="276" y="6827"/>
                    <a:pt x="782" y="6827"/>
                  </a:cubicBezTo>
                  <a:lnTo>
                    <a:pt x="5693" y="6827"/>
                  </a:lnTo>
                  <a:cubicBezTo>
                    <a:pt x="6199" y="6827"/>
                    <a:pt x="6474" y="6236"/>
                    <a:pt x="6150" y="5849"/>
                  </a:cubicBezTo>
                  <a:close/>
                  <a:moveTo>
                    <a:pt x="1509" y="2427"/>
                  </a:moveTo>
                  <a:cubicBezTo>
                    <a:pt x="1446" y="1415"/>
                    <a:pt x="2213" y="557"/>
                    <a:pt x="3237" y="557"/>
                  </a:cubicBezTo>
                  <a:cubicBezTo>
                    <a:pt x="3991" y="557"/>
                    <a:pt x="4706" y="1049"/>
                    <a:pt x="4913" y="1866"/>
                  </a:cubicBezTo>
                  <a:cubicBezTo>
                    <a:pt x="4202" y="2480"/>
                    <a:pt x="3109" y="2420"/>
                    <a:pt x="2472" y="1687"/>
                  </a:cubicBezTo>
                  <a:cubicBezTo>
                    <a:pt x="2337" y="1532"/>
                    <a:pt x="2086" y="1572"/>
                    <a:pt x="2006" y="1762"/>
                  </a:cubicBezTo>
                  <a:cubicBezTo>
                    <a:pt x="1896" y="2022"/>
                    <a:pt x="1725" y="2250"/>
                    <a:pt x="1509" y="2427"/>
                  </a:cubicBezTo>
                  <a:close/>
                  <a:moveTo>
                    <a:pt x="1651" y="3012"/>
                  </a:moveTo>
                  <a:cubicBezTo>
                    <a:pt x="1926" y="2834"/>
                    <a:pt x="2159" y="2600"/>
                    <a:pt x="2335" y="2326"/>
                  </a:cubicBezTo>
                  <a:cubicBezTo>
                    <a:pt x="3080" y="2932"/>
                    <a:pt x="4124" y="3014"/>
                    <a:pt x="4958" y="2517"/>
                  </a:cubicBezTo>
                  <a:cubicBezTo>
                    <a:pt x="4763" y="4234"/>
                    <a:pt x="2357" y="4593"/>
                    <a:pt x="1651" y="3012"/>
                  </a:cubicBezTo>
                  <a:close/>
                  <a:moveTo>
                    <a:pt x="4053" y="4435"/>
                  </a:moveTo>
                  <a:cubicBezTo>
                    <a:pt x="3614" y="5198"/>
                    <a:pt x="2860" y="5197"/>
                    <a:pt x="2422" y="4435"/>
                  </a:cubicBezTo>
                  <a:cubicBezTo>
                    <a:pt x="2946" y="4634"/>
                    <a:pt x="3528" y="4634"/>
                    <a:pt x="4053" y="4435"/>
                  </a:cubicBezTo>
                  <a:close/>
                  <a:moveTo>
                    <a:pt x="5693" y="6270"/>
                  </a:moveTo>
                  <a:lnTo>
                    <a:pt x="782" y="6270"/>
                  </a:lnTo>
                  <a:cubicBezTo>
                    <a:pt x="748" y="6270"/>
                    <a:pt x="730" y="6232"/>
                    <a:pt x="752" y="6206"/>
                  </a:cubicBezTo>
                  <a:lnTo>
                    <a:pt x="1965" y="4754"/>
                  </a:lnTo>
                  <a:cubicBezTo>
                    <a:pt x="2617" y="5833"/>
                    <a:pt x="3858" y="5837"/>
                    <a:pt x="4510" y="4755"/>
                  </a:cubicBezTo>
                  <a:lnTo>
                    <a:pt x="5723" y="6206"/>
                  </a:lnTo>
                  <a:cubicBezTo>
                    <a:pt x="5745" y="6232"/>
                    <a:pt x="5727" y="6270"/>
                    <a:pt x="5693" y="627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38279" y="4543558"/>
            <a:ext cx="468000" cy="468000"/>
            <a:chOff x="6338279" y="4543558"/>
            <a:chExt cx="468000" cy="468000"/>
          </a:xfrm>
        </p:grpSpPr>
        <p:sp>
          <p:nvSpPr>
            <p:cNvPr id="11" name="AutoShape 11"/>
            <p:cNvSpPr/>
            <p:nvPr/>
          </p:nvSpPr>
          <p:spPr>
            <a:xfrm>
              <a:off x="6338279" y="4543558"/>
              <a:ext cx="468000" cy="468000"/>
            </a:xfrm>
            <a:prstGeom prst="ellipse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6460771" y="4651558"/>
              <a:ext cx="223017" cy="252000"/>
            </a:xfrm>
            <a:custGeom>
              <a:avLst/>
              <a:gdLst/>
              <a:ahLst/>
              <a:cxnLst/>
              <a:rect l="l" t="t" r="r" b="b"/>
              <a:pathLst>
                <a:path w="6479" h="7332">
                  <a:moveTo>
                    <a:pt x="6154" y="6353"/>
                  </a:moveTo>
                  <a:lnTo>
                    <a:pt x="4674" y="4582"/>
                  </a:lnTo>
                  <a:cubicBezTo>
                    <a:pt x="4961" y="4352"/>
                    <a:pt x="5190" y="4055"/>
                    <a:pt x="5338" y="3719"/>
                  </a:cubicBezTo>
                  <a:cubicBezTo>
                    <a:pt x="5451" y="3683"/>
                    <a:pt x="5533" y="3577"/>
                    <a:pt x="5533" y="3453"/>
                  </a:cubicBezTo>
                  <a:lnTo>
                    <a:pt x="5533" y="2249"/>
                  </a:lnTo>
                  <a:cubicBezTo>
                    <a:pt x="5533" y="2147"/>
                    <a:pt x="5478" y="2058"/>
                    <a:pt x="5396" y="2009"/>
                  </a:cubicBezTo>
                  <a:cubicBezTo>
                    <a:pt x="4680" y="0"/>
                    <a:pt x="1797" y="7"/>
                    <a:pt x="1083" y="2009"/>
                  </a:cubicBezTo>
                  <a:cubicBezTo>
                    <a:pt x="1001" y="2058"/>
                    <a:pt x="946" y="2147"/>
                    <a:pt x="946" y="2249"/>
                  </a:cubicBezTo>
                  <a:lnTo>
                    <a:pt x="946" y="3453"/>
                  </a:lnTo>
                  <a:cubicBezTo>
                    <a:pt x="946" y="3577"/>
                    <a:pt x="1028" y="3683"/>
                    <a:pt x="1140" y="3719"/>
                  </a:cubicBezTo>
                  <a:cubicBezTo>
                    <a:pt x="1289" y="4055"/>
                    <a:pt x="1517" y="4352"/>
                    <a:pt x="1805" y="4582"/>
                  </a:cubicBezTo>
                  <a:lnTo>
                    <a:pt x="324" y="6353"/>
                  </a:lnTo>
                  <a:cubicBezTo>
                    <a:pt x="0" y="6741"/>
                    <a:pt x="276" y="7332"/>
                    <a:pt x="782" y="7332"/>
                  </a:cubicBezTo>
                  <a:lnTo>
                    <a:pt x="5697" y="7332"/>
                  </a:lnTo>
                  <a:cubicBezTo>
                    <a:pt x="6203" y="7332"/>
                    <a:pt x="6479" y="6741"/>
                    <a:pt x="6154" y="6353"/>
                  </a:cubicBezTo>
                  <a:close/>
                  <a:moveTo>
                    <a:pt x="4976" y="2528"/>
                  </a:moveTo>
                  <a:lnTo>
                    <a:pt x="4976" y="3174"/>
                  </a:lnTo>
                  <a:lnTo>
                    <a:pt x="4038" y="3174"/>
                  </a:lnTo>
                  <a:lnTo>
                    <a:pt x="4038" y="2528"/>
                  </a:lnTo>
                  <a:lnTo>
                    <a:pt x="4976" y="2528"/>
                  </a:lnTo>
                  <a:close/>
                  <a:moveTo>
                    <a:pt x="4773" y="1971"/>
                  </a:moveTo>
                  <a:lnTo>
                    <a:pt x="3759" y="1971"/>
                  </a:lnTo>
                  <a:cubicBezTo>
                    <a:pt x="3606" y="1971"/>
                    <a:pt x="3481" y="2095"/>
                    <a:pt x="3481" y="2249"/>
                  </a:cubicBezTo>
                  <a:lnTo>
                    <a:pt x="3481" y="2572"/>
                  </a:lnTo>
                  <a:lnTo>
                    <a:pt x="2998" y="2572"/>
                  </a:lnTo>
                  <a:lnTo>
                    <a:pt x="2998" y="2249"/>
                  </a:lnTo>
                  <a:cubicBezTo>
                    <a:pt x="2998" y="2095"/>
                    <a:pt x="2873" y="1971"/>
                    <a:pt x="2719" y="1971"/>
                  </a:cubicBezTo>
                  <a:lnTo>
                    <a:pt x="1706" y="1971"/>
                  </a:lnTo>
                  <a:cubicBezTo>
                    <a:pt x="2333" y="759"/>
                    <a:pt x="4145" y="758"/>
                    <a:pt x="4773" y="1971"/>
                  </a:cubicBezTo>
                  <a:close/>
                  <a:moveTo>
                    <a:pt x="1503" y="3174"/>
                  </a:moveTo>
                  <a:lnTo>
                    <a:pt x="1503" y="2528"/>
                  </a:lnTo>
                  <a:lnTo>
                    <a:pt x="2441" y="2528"/>
                  </a:lnTo>
                  <a:lnTo>
                    <a:pt x="2441" y="3174"/>
                  </a:lnTo>
                  <a:lnTo>
                    <a:pt x="1503" y="3174"/>
                  </a:lnTo>
                  <a:close/>
                  <a:moveTo>
                    <a:pt x="1778" y="3731"/>
                  </a:moveTo>
                  <a:lnTo>
                    <a:pt x="2719" y="3731"/>
                  </a:lnTo>
                  <a:cubicBezTo>
                    <a:pt x="2873" y="3731"/>
                    <a:pt x="2998" y="3607"/>
                    <a:pt x="2998" y="3453"/>
                  </a:cubicBezTo>
                  <a:lnTo>
                    <a:pt x="2998" y="3130"/>
                  </a:lnTo>
                  <a:lnTo>
                    <a:pt x="3481" y="3130"/>
                  </a:lnTo>
                  <a:lnTo>
                    <a:pt x="3481" y="3453"/>
                  </a:lnTo>
                  <a:cubicBezTo>
                    <a:pt x="3481" y="3607"/>
                    <a:pt x="3606" y="3731"/>
                    <a:pt x="3759" y="3731"/>
                  </a:cubicBezTo>
                  <a:lnTo>
                    <a:pt x="4701" y="3731"/>
                  </a:lnTo>
                  <a:cubicBezTo>
                    <a:pt x="4022" y="4786"/>
                    <a:pt x="2466" y="4802"/>
                    <a:pt x="1778" y="3731"/>
                  </a:cubicBezTo>
                  <a:close/>
                  <a:moveTo>
                    <a:pt x="3703" y="5617"/>
                  </a:moveTo>
                  <a:lnTo>
                    <a:pt x="2776" y="5617"/>
                  </a:lnTo>
                  <a:cubicBezTo>
                    <a:pt x="2817" y="5453"/>
                    <a:pt x="2863" y="5270"/>
                    <a:pt x="2914" y="5065"/>
                  </a:cubicBezTo>
                  <a:cubicBezTo>
                    <a:pt x="3126" y="5095"/>
                    <a:pt x="3347" y="5096"/>
                    <a:pt x="3565" y="5065"/>
                  </a:cubicBezTo>
                  <a:cubicBezTo>
                    <a:pt x="3616" y="5269"/>
                    <a:pt x="3662" y="5453"/>
                    <a:pt x="3703" y="5617"/>
                  </a:cubicBezTo>
                  <a:close/>
                  <a:moveTo>
                    <a:pt x="1914" y="6774"/>
                  </a:moveTo>
                  <a:lnTo>
                    <a:pt x="782" y="6774"/>
                  </a:lnTo>
                  <a:cubicBezTo>
                    <a:pt x="748" y="6774"/>
                    <a:pt x="730" y="6736"/>
                    <a:pt x="752" y="6710"/>
                  </a:cubicBezTo>
                  <a:lnTo>
                    <a:pt x="2283" y="4879"/>
                  </a:lnTo>
                  <a:cubicBezTo>
                    <a:pt x="2318" y="4895"/>
                    <a:pt x="2345" y="4906"/>
                    <a:pt x="2376" y="4919"/>
                  </a:cubicBezTo>
                  <a:cubicBezTo>
                    <a:pt x="2077" y="6116"/>
                    <a:pt x="1965" y="6558"/>
                    <a:pt x="1914" y="6774"/>
                  </a:cubicBezTo>
                  <a:close/>
                  <a:moveTo>
                    <a:pt x="2487" y="6774"/>
                  </a:moveTo>
                  <a:cubicBezTo>
                    <a:pt x="2518" y="6649"/>
                    <a:pt x="2565" y="6460"/>
                    <a:pt x="2637" y="6174"/>
                  </a:cubicBezTo>
                  <a:lnTo>
                    <a:pt x="3842" y="6174"/>
                  </a:lnTo>
                  <a:cubicBezTo>
                    <a:pt x="3914" y="6460"/>
                    <a:pt x="3961" y="6649"/>
                    <a:pt x="3992" y="6774"/>
                  </a:cubicBezTo>
                  <a:lnTo>
                    <a:pt x="2487" y="6774"/>
                  </a:lnTo>
                  <a:close/>
                  <a:moveTo>
                    <a:pt x="5697" y="6774"/>
                  </a:moveTo>
                  <a:lnTo>
                    <a:pt x="4565" y="6774"/>
                  </a:lnTo>
                  <a:cubicBezTo>
                    <a:pt x="4513" y="6557"/>
                    <a:pt x="4400" y="6108"/>
                    <a:pt x="4103" y="4919"/>
                  </a:cubicBezTo>
                  <a:cubicBezTo>
                    <a:pt x="4133" y="4906"/>
                    <a:pt x="4158" y="4896"/>
                    <a:pt x="4196" y="4879"/>
                  </a:cubicBezTo>
                  <a:lnTo>
                    <a:pt x="5727" y="6710"/>
                  </a:lnTo>
                  <a:cubicBezTo>
                    <a:pt x="5748" y="6736"/>
                    <a:pt x="5731" y="6774"/>
                    <a:pt x="5697" y="677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08700"/>
            <a:ext cx="12192000" cy="720000"/>
          </a:xfrm>
          <a:prstGeom prst="rect">
            <a:avLst/>
          </a:prstGeom>
          <a:solidFill>
            <a:srgbClr val="205497">
              <a:alpha val="14901"/>
            </a:srgbClr>
          </a:solidFill>
          <a:ln>
            <a:prstDash val="solid"/>
            <a:headEnd type="none"/>
            <a:tailEnd type="none"/>
          </a:ln>
        </p:spPr>
      </p:sp>
      <p:sp>
        <p:nvSpPr>
          <p:cNvPr id="3" name="AutoShape 3"/>
          <p:cNvSpPr/>
          <p:nvPr/>
        </p:nvSpPr>
        <p:spPr>
          <a:xfrm>
            <a:off x="-12700" y="308700"/>
            <a:ext cx="648000" cy="720000"/>
          </a:xfrm>
          <a:prstGeom prst="homePlate">
            <a:avLst>
              <a:gd name="adj" fmla="val 53895"/>
            </a:avLst>
          </a:prstGeom>
          <a:solidFill>
            <a:srgbClr val="205497">
              <a:alpha val="100000"/>
            </a:srgbClr>
          </a:solidFill>
          <a:ln>
            <a:prstDash val="solid"/>
            <a:headEnd type="none"/>
            <a:tailEnd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" name="AutoShape 3"/>
            <p:cNvSpPr/>
            <p:nvPr/>
          </p:nvSpPr>
          <p:spPr>
            <a:xfrm flipV="1">
              <a:off x="0" y="0"/>
              <a:ext cx="12192002" cy="1872000"/>
            </a:xfrm>
            <a:custGeom>
              <a:avLst/>
              <a:gdLst/>
              <a:ahLst/>
              <a:cxnLst/>
              <a:rect l="l" t="t" r="r" b="b"/>
              <a:pathLst>
                <a:path w="12192002" h="1942911">
                  <a:moveTo>
                    <a:pt x="12192002" y="0"/>
                  </a:moveTo>
                  <a:lnTo>
                    <a:pt x="12192002" y="1942911"/>
                  </a:lnTo>
                  <a:lnTo>
                    <a:pt x="0" y="1942911"/>
                  </a:lnTo>
                  <a:lnTo>
                    <a:pt x="0" y="0"/>
                  </a:lnTo>
                  <a:lnTo>
                    <a:pt x="6096000" y="1455517"/>
                  </a:lnTo>
                  <a:close/>
                </a:path>
              </a:pathLst>
            </a:cu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6642000"/>
              <a:ext cx="12192002" cy="216000"/>
            </a:xfrm>
            <a:prstGeom prst="rect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5" name="AutoShape 5"/>
            <p:cNvSpPr/>
            <p:nvPr/>
          </p:nvSpPr>
          <p:spPr>
            <a:xfrm>
              <a:off x="5080264" y="1356939"/>
              <a:ext cx="2018771" cy="1494742"/>
            </a:xfrm>
            <a:custGeom>
              <a:avLst/>
              <a:gdLst/>
              <a:ahLst/>
              <a:cxnLst/>
              <a:rect l="l" t="t" r="r" b="b"/>
              <a:pathLst>
                <a:path w="607850" h="450066">
                  <a:moveTo>
                    <a:pt x="105213" y="237029"/>
                  </a:moveTo>
                  <a:lnTo>
                    <a:pt x="303784" y="332583"/>
                  </a:lnTo>
                  <a:lnTo>
                    <a:pt x="502355" y="237029"/>
                  </a:lnTo>
                  <a:lnTo>
                    <a:pt x="502355" y="323554"/>
                  </a:lnTo>
                  <a:cubicBezTo>
                    <a:pt x="502167" y="323931"/>
                    <a:pt x="502072" y="324307"/>
                    <a:pt x="501884" y="324683"/>
                  </a:cubicBezTo>
                  <a:lnTo>
                    <a:pt x="319233" y="412525"/>
                  </a:lnTo>
                  <a:lnTo>
                    <a:pt x="288430" y="412525"/>
                  </a:lnTo>
                  <a:lnTo>
                    <a:pt x="105213" y="324495"/>
                  </a:lnTo>
                  <a:close/>
                  <a:moveTo>
                    <a:pt x="575837" y="200688"/>
                  </a:moveTo>
                  <a:lnTo>
                    <a:pt x="575837" y="370765"/>
                  </a:lnTo>
                  <a:lnTo>
                    <a:pt x="591549" y="418459"/>
                  </a:lnTo>
                  <a:lnTo>
                    <a:pt x="567839" y="450066"/>
                  </a:lnTo>
                  <a:lnTo>
                    <a:pt x="559842" y="450066"/>
                  </a:lnTo>
                  <a:lnTo>
                    <a:pt x="536226" y="418459"/>
                  </a:lnTo>
                  <a:lnTo>
                    <a:pt x="551844" y="370765"/>
                  </a:lnTo>
                  <a:lnTo>
                    <a:pt x="551844" y="212823"/>
                  </a:lnTo>
                  <a:close/>
                  <a:moveTo>
                    <a:pt x="303784" y="0"/>
                  </a:moveTo>
                  <a:lnTo>
                    <a:pt x="607850" y="146272"/>
                  </a:lnTo>
                  <a:lnTo>
                    <a:pt x="607850" y="159629"/>
                  </a:lnTo>
                  <a:lnTo>
                    <a:pt x="303784" y="305901"/>
                  </a:lnTo>
                  <a:lnTo>
                    <a:pt x="0" y="159817"/>
                  </a:lnTo>
                  <a:lnTo>
                    <a:pt x="0" y="146178"/>
                  </a:lnTo>
                  <a:close/>
                </a:path>
              </a:pathLst>
            </a:custGeom>
            <a:solidFill>
              <a:srgbClr val="205497">
                <a:alpha val="25098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6" name="AutoShape 6"/>
            <p:cNvSpPr/>
            <p:nvPr/>
          </p:nvSpPr>
          <p:spPr>
            <a:xfrm>
              <a:off x="1319650" y="4913476"/>
              <a:ext cx="9540000" cy="0"/>
            </a:xfrm>
            <a:prstGeom prst="line">
              <a:avLst/>
            </a:prstGeom>
            <a:ln w="12700">
              <a:solidFill>
                <a:srgbClr val="205497">
                  <a:alpha val="100000"/>
                </a:srgbClr>
              </a:solidFill>
              <a:prstDash val="solid"/>
              <a:headEnd type="none"/>
              <a:tailEnd type="none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08700"/>
            <a:ext cx="12192000" cy="720000"/>
          </a:xfrm>
          <a:prstGeom prst="rect">
            <a:avLst/>
          </a:prstGeom>
          <a:solidFill>
            <a:srgbClr val="205497">
              <a:alpha val="14901"/>
            </a:srgbClr>
          </a:solidFill>
          <a:ln>
            <a:prstDash val="solid"/>
            <a:headEnd type="none"/>
            <a:tailEnd type="none"/>
          </a:ln>
        </p:spPr>
      </p:sp>
      <p:sp>
        <p:nvSpPr>
          <p:cNvPr id="3" name="AutoShape 3"/>
          <p:cNvSpPr/>
          <p:nvPr/>
        </p:nvSpPr>
        <p:spPr>
          <a:xfrm>
            <a:off x="-12700" y="308700"/>
            <a:ext cx="648000" cy="720000"/>
          </a:xfrm>
          <a:prstGeom prst="homePlate">
            <a:avLst>
              <a:gd name="adj" fmla="val 53895"/>
            </a:avLst>
          </a:prstGeom>
          <a:solidFill>
            <a:srgbClr val="205497">
              <a:alpha val="100000"/>
            </a:srgbClr>
          </a:solidFill>
          <a:ln>
            <a:prstDash val="solid"/>
            <a:headEnd type="none"/>
            <a:tailEnd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genda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12192001" cy="6858000"/>
            <a:chOff x="-12700" y="0"/>
            <a:chExt cx="12192001" cy="6858000"/>
          </a:xfrm>
        </p:grpSpPr>
        <p:sp>
          <p:nvSpPr>
            <p:cNvPr id="3" name="AutoShape 3"/>
            <p:cNvSpPr/>
            <p:nvPr/>
          </p:nvSpPr>
          <p:spPr>
            <a:xfrm>
              <a:off x="-12700" y="0"/>
              <a:ext cx="4320000" cy="6858000"/>
            </a:xfrm>
            <a:prstGeom prst="homePlate">
              <a:avLst>
                <a:gd name="adj" fmla="val 29962"/>
              </a:avLst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  <p:sp>
          <p:nvSpPr>
            <p:cNvPr id="4" name="AutoShape 4"/>
            <p:cNvSpPr/>
            <p:nvPr/>
          </p:nvSpPr>
          <p:spPr>
            <a:xfrm>
              <a:off x="11976000" y="0"/>
              <a:ext cx="216000" cy="6858000"/>
            </a:xfrm>
            <a:prstGeom prst="rect">
              <a:avLst/>
            </a:prstGeom>
            <a:solidFill>
              <a:srgbClr val="205497">
                <a:alpha val="100000"/>
              </a:srgbClr>
            </a:solidFill>
            <a:ln>
              <a:prstDash val="solid"/>
              <a:headEnd type="none"/>
              <a:tailEnd type="none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649" y="1028700"/>
            <a:ext cx="9720000" cy="23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b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endParaRPr lang="en-US" sz="1100" dirty="0"/>
          </a:p>
        </p:txBody>
      </p:sp>
      <p:sp>
        <p:nvSpPr>
          <p:cNvPr id="3" name="TextBox 3"/>
          <p:cNvSpPr txBox="1"/>
          <p:nvPr/>
        </p:nvSpPr>
        <p:spPr>
          <a:xfrm>
            <a:off x="1242351" y="3258983"/>
            <a:ext cx="9720000" cy="648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t" anchorCtr="0"/>
          <a:lstStyle/>
          <a:p>
            <a:pPr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2000" b="0" i="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力学大作业汇报</a:t>
            </a:r>
            <a:endParaRPr lang="en-US" altLang="zh-CN" sz="2000" b="0" i="0" dirty="0">
              <a:solidFill>
                <a:srgbClr val="000000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altLang="zh-CN" sz="240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挥拍速度、球拍磅数对羽毛球飞行的影响</a:t>
            </a:r>
            <a:endParaRPr lang="en-US" sz="11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74922" y="4561558"/>
            <a:ext cx="2340000" cy="43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000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1600" b="0" i="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刘泉石 宋亦寒 陈昱铭</a:t>
            </a:r>
            <a:endParaRPr lang="en-US" altLang="zh-CN" sz="1600" b="0" i="0" dirty="0">
              <a:solidFill>
                <a:srgbClr val="000000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/>
            </a:endParaRPr>
          </a:p>
          <a:p>
            <a:pPr algn="l"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刘思哲 李玖润</a:t>
            </a:r>
            <a:endParaRPr 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96452" y="4561558"/>
            <a:ext cx="2340000" cy="43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non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b="0" i="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2026.1.23</a:t>
            </a:r>
          </a:p>
        </p:txBody>
      </p:sp>
      <p:pic>
        <p:nvPicPr>
          <p:cNvPr id="3074" name="Picture 2" descr="林丹右手镜像GIF——高远球- 知乎">
            <a:extLst>
              <a:ext uri="{FF2B5EF4-FFF2-40B4-BE49-F238E27FC236}">
                <a16:creationId xmlns:a16="http://schemas.microsoft.com/office/drawing/2014/main" id="{4D9FE653-DE6E-8901-42E3-2DBD5EA3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57200"/>
            <a:ext cx="3505200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028799-B9B6-C4EC-1CC1-A9526FE3079D}"/>
              </a:ext>
            </a:extLst>
          </p:cNvPr>
          <p:cNvSpPr txBox="1"/>
          <p:nvPr/>
        </p:nvSpPr>
        <p:spPr>
          <a:xfrm>
            <a:off x="1245850" y="1752600"/>
            <a:ext cx="4701249" cy="136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如何在鞭打动物碎片过程中取得最佳体验？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参数说明</a:t>
            </a:r>
            <a:endParaRPr lang="en-US" sz="11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78" y="1219200"/>
            <a:ext cx="7494843" cy="43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95800" y="5851770"/>
            <a:ext cx="349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标准羽毛球场长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13.40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米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实验</a:t>
            </a:r>
            <a:r>
              <a:rPr lang="zh-CN" altLang="en-US" sz="2800" b="1" i="0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视频展示</a:t>
            </a:r>
            <a:endParaRPr lang="en-US" sz="1100" dirty="0"/>
          </a:p>
        </p:txBody>
      </p:sp>
      <p:pic>
        <p:nvPicPr>
          <p:cNvPr id="2" name="实验视频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066800"/>
            <a:ext cx="10210800" cy="5743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实验严谨性说明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533400" y="1600200"/>
            <a:ext cx="11226800" cy="390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经过前期调研，我们发现不同学者已经对球拍的不同方面进行了研究。但在球与球拍的撞击实验中，大多数是通过有限元模型模拟的方法来分析球拍的撞击表现，这与真实的撞击实验存在一定的误差，同样，我们也无法避免这样的情况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同时，由于缺乏高速摄像机等实验器材，我们无法对羽毛球击打拍面、反弹的那一瞬间进行研究，我们能进行测量的数据只有挥拍速度（通过手表加速度传感器测量）、击球距离，对于其余变量（如出球速度、角度），我们只能尽可能做到控制变量或针对这些变量定性分析，力求实验严谨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838200" y="16002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、挥拍速度测量</a:t>
            </a:r>
          </a:p>
        </p:txBody>
      </p:sp>
      <p:pic>
        <p:nvPicPr>
          <p:cNvPr id="4" name="图片 3" descr="图形用户界面, 应用程序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5409"/>
            <a:ext cx="2874764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0399" y="2398455"/>
                <a:ext cx="426720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某次正常打球过程中，总计挥拍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882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次，最高速度达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306km/h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，其余球速主要集中在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50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150km/h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（各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130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次左右），分别对应中前场球、高远球、杀球的情况。根据以上数据，在我们的实验中通过控制挥拍速度为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10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0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±5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km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h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，统计符合此区间的击球数据。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见下方图片，通过单次挥拍测算来确定数据是否符合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10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0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±5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km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.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这三次均统计在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100-105km/h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之间，最高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102km/h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，符合统计要求。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" y="2398455"/>
                <a:ext cx="4267201" cy="3785652"/>
              </a:xfrm>
              <a:prstGeom prst="rect">
                <a:avLst/>
              </a:prstGeom>
              <a:blipFill>
                <a:blip r:embed="rId3"/>
                <a:stretch>
                  <a:fillRect l="-1429" t="-805" r="-1571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00" y="304800"/>
            <a:ext cx="4158095" cy="3276602"/>
          </a:xfrm>
          <a:prstGeom prst="rect">
            <a:avLst/>
          </a:prstGeom>
        </p:spPr>
      </p:pic>
      <p:sp>
        <p:nvSpPr>
          <p:cNvPr id="12" name="AutoShape 4" descr="的图片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 descr="图表, 条形图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980" y="3505198"/>
            <a:ext cx="4267201" cy="33528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838200" y="16002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、落点距离数据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518015" y="2667000"/>
          <a:ext cx="7143270" cy="1934993"/>
        </p:xfrm>
        <a:graphic>
          <a:graphicData uri="http://schemas.openxmlformats.org/drawingml/2006/table">
            <a:tbl>
              <a:tblPr/>
              <a:tblGrid>
                <a:gridCol w="119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3393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 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一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二</a:t>
                      </a:r>
                      <a:endParaRPr lang="zh-CN" alt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三</a:t>
                      </a:r>
                      <a:endParaRPr lang="zh-CN" alt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最大值</a:t>
                      </a:r>
                      <a:endParaRPr lang="zh-CN" alt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平均值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24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12.4m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12.9m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12.5m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12.9m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12.6m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26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12.2m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12.3m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12.6m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12.6m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12.4m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28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12.0m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12.5m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11.9m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12.5m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12.1m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24200" y="5181600"/>
            <a:ext cx="8686800" cy="5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初步探讨发现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：距离并不严格与磅数成负相关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838200" y="16002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、数据处理</a:t>
            </a:r>
            <a:endParaRPr lang="en-US" altLang="zh-CN" sz="280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（拟合方式</a:t>
            </a:r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19200" y="2971800"/>
          <a:ext cx="2381090" cy="1934993"/>
        </p:xfrm>
        <a:graphic>
          <a:graphicData uri="http://schemas.openxmlformats.org/drawingml/2006/table">
            <a:tbl>
              <a:tblPr/>
              <a:tblGrid>
                <a:gridCol w="119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393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 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平均值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24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12.6m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26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12.4m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28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12.1m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84700" y="1592393"/>
                <a:ext cx="6934200" cy="4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设实验数据点为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zh-CN" sz="200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𝑇</m:t>
                    </m:r>
                  </m:oMath>
                </a14:m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为磅数，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𝑑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为落点平均距离</a:t>
                </a:r>
                <a:endPara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700" y="1592393"/>
                <a:ext cx="6934200" cy="499496"/>
              </a:xfrm>
              <a:prstGeom prst="rect">
                <a:avLst/>
              </a:prstGeom>
              <a:blipFill rotWithShape="1">
                <a:blip r:embed="rId2"/>
                <a:stretch>
                  <a:fillRect t="-90" b="-16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5096451" y="2206824"/>
                <a:ext cx="6228522" cy="38225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使用最小二乘法拟合：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计算斜率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90204" pitchFamily="34" charset="0"/>
                  </a:rPr>
                  <a:t>：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𝑇𝑑</m:t>
                              </m:r>
                              <m: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0" lang="en-US" altLang="zh-CN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kumimoji="0" lang="en-US" altLang="zh-CN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=−0.125</m:t>
                      </m:r>
                    </m:oMath>
                  </m:oMathPara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计算截距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90204" pitchFamily="34" charset="0"/>
                  </a:rPr>
                  <a:t>：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=15.617</m:t>
                      </m:r>
                    </m:oMath>
                  </m:oMathPara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最终公式：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≈−0.125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+15.617</m:t>
                      </m:r>
                    </m:oMath>
                  </m:oMathPara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相关系数：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²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≈0.98</m:t>
                      </m:r>
                    </m:oMath>
                  </m:oMathPara>
                </a14:m>
                <a:endParaRPr kumimoji="0" lang="zh-CN" altLang="zh-CN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6451" y="2206824"/>
                <a:ext cx="6228522" cy="3822521"/>
              </a:xfrm>
              <a:prstGeom prst="rect">
                <a:avLst/>
              </a:prstGeom>
              <a:blipFill>
                <a:blip r:embed="rId3"/>
                <a:stretch>
                  <a:fillRect l="-978" t="-3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838200" y="16002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、数据处理</a:t>
            </a:r>
            <a:endParaRPr lang="en-US" altLang="zh-CN" sz="280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（拟合方式</a:t>
            </a:r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4584700" y="823912"/>
                <a:ext cx="7607300" cy="58626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然而，根据最初的基础建模（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𝑘</m:t>
                    </m:r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kumimoji="0" lang="en-US" altLang="zh-CN" sz="2000" b="0" i="1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𝑐𝑜𝑛𝑠𝑡</m:t>
                    </m:r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CN" sz="2000" b="0" i="1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𝑇</m:t>
                    </m:r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&amp;&amp; </m:t>
                    </m:r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𝑡</m:t>
                    </m:r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≈</m:t>
                    </m:r>
                    <m:r>
                      <a:rPr kumimoji="0" lang="zh-CN" alt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𝜋</m:t>
                    </m:r>
                    <m:rad>
                      <m:radPr>
                        <m:degHide m:val="on"/>
                        <m:ctrlPr>
                          <a:rPr kumimoji="0" lang="zh-CN" altLang="en-US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𝑚</m:t>
                            </m:r>
                          </m:num>
                          <m:den>
                            <m:r>
                              <a:rPr kumimoji="0" lang="en-US" altLang="zh-CN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𝑘</m:t>
                            </m:r>
                          </m:den>
                        </m:f>
                      </m:e>
                    </m:rad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, 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应有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zh-CN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i="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因此建立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如下动力学衰减模型：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𝑇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𝐵</m:t>
                      </m:r>
                    </m:oMath>
                  </m:oMathPara>
                </a14:m>
                <a:endParaRPr lang="en-US" altLang="zh-CN" sz="2000" i="1" dirty="0"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A 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代表弦床转换能量的能力；</a:t>
                </a:r>
              </a:p>
              <a:p>
                <a:pPr lv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 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代表当弦床趋近于无限硬（刚体碰撞）时，仅靠手臂挥拍力量所能达到的理论距离。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将（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24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12.6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28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12.4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）两个数据代入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,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得：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𝑑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𝑇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33.02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r>
                        <a:rPr lang="en-US" altLang="zh-CN" sz="2000" i="1" dirty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5.86</m:t>
                      </m:r>
                    </m:oMath>
                  </m:oMathPara>
                </a14:m>
                <a:endParaRPr lang="en-US" altLang="zh-CN" sz="2000" i="1" dirty="0"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ea typeface="华文中宋" panose="02010600040101010101" pitchFamily="2" charset="-122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=26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ea typeface="华文中宋" panose="02010600040101010101" pitchFamily="2" charset="-122"/>
                  </a:rPr>
                  <a:t>得：</a:t>
                </a:r>
                <a:endParaRPr lang="en-US" altLang="zh-CN" sz="2000" dirty="0">
                  <a:ea typeface="华文中宋" panose="02010600040101010101" pitchFamily="2" charset="-122"/>
                </a:endParaRP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𝑝𝑟𝑒𝑑𝑖𝑐𝑡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26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33.02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26</m:t>
                              </m:r>
                            </m:e>
                          </m:rad>
                        </m:den>
                      </m:f>
                      <m:r>
                        <a:rPr lang="en-US" altLang="zh-CN" sz="2000" i="1" dirty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+5.86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=12.336</m:t>
                      </m:r>
                    </m:oMath>
                  </m:oMathPara>
                </a14:m>
                <a:endParaRPr lang="en-US" altLang="zh-CN" sz="2000" b="0" i="1" dirty="0">
                  <a:ea typeface="华文中宋" panose="02010600040101010101" pitchFamily="2" charset="-122"/>
                </a:endParaRP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12.4−12.336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=0.064</m:t>
                    </m:r>
                  </m:oMath>
                </a14:m>
                <a:r>
                  <a:rPr lang="zh-CN" altLang="en-US" sz="2000" dirty="0">
                    <a:ea typeface="华文中宋" panose="02010600040101010101" pitchFamily="2" charset="-122"/>
                  </a:rPr>
                  <a:t>（误差率约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0.5%</m:t>
                    </m:r>
                  </m:oMath>
                </a14:m>
                <a:r>
                  <a:rPr lang="zh-CN" altLang="en-US" sz="2000" dirty="0">
                    <a:ea typeface="华文中宋" panose="02010600040101010101" pitchFamily="2" charset="-122"/>
                  </a:rPr>
                  <a:t>）</a:t>
                </a:r>
                <a:endParaRPr lang="en-US" altLang="zh-CN" sz="2000" dirty="0"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4700" y="823912"/>
                <a:ext cx="7607300" cy="5862695"/>
              </a:xfrm>
              <a:prstGeom prst="rect">
                <a:avLst/>
              </a:prstGeom>
              <a:blipFill>
                <a:blip r:embed="rId2"/>
                <a:stretch>
                  <a:fillRect l="-801" r="-561" b="-12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219200" y="2971800"/>
          <a:ext cx="2381090" cy="1934993"/>
        </p:xfrm>
        <a:graphic>
          <a:graphicData uri="http://schemas.openxmlformats.org/drawingml/2006/table">
            <a:tbl>
              <a:tblPr/>
              <a:tblGrid>
                <a:gridCol w="119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393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 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平均值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24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12.6m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26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12.4m</a:t>
                      </a:r>
                      <a:endParaRPr lang="en-US" sz="360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36"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altLang="zh-CN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28</a:t>
                      </a:r>
                      <a:r>
                        <a:rPr lang="zh-CN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磅</a:t>
                      </a:r>
                      <a:endParaRPr lang="zh-CN" alt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buNone/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12.1m</a:t>
                      </a:r>
                      <a:endParaRPr lang="en-US" sz="3600" dirty="0"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34290" marR="34290">
                    <a:lnL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AE6F-FCF4-1D0E-7728-244F0EF5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>
            <a:extLst>
              <a:ext uri="{FF2B5EF4-FFF2-40B4-BE49-F238E27FC236}">
                <a16:creationId xmlns:a16="http://schemas.microsoft.com/office/drawing/2014/main" id="{4746EC40-1624-82C5-3DFF-799F1D521472}"/>
              </a:ext>
            </a:extLst>
          </p:cNvPr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实验完善</a:t>
            </a:r>
            <a:endParaRPr lang="en-US" sz="11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EE2C50-8210-1217-96EA-360FEEFDBDC3}"/>
              </a:ext>
            </a:extLst>
          </p:cNvPr>
          <p:cNvSpPr txBox="1"/>
          <p:nvPr/>
        </p:nvSpPr>
        <p:spPr>
          <a:xfrm>
            <a:off x="838200" y="16002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、使用</a:t>
            </a:r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python</a:t>
            </a:r>
            <a:r>
              <a:rPr lang="zh-CN" altLang="en-US" sz="28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完善实验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A0E403-EE67-4B27-6BF3-AF259A3D2022}"/>
              </a:ext>
            </a:extLst>
          </p:cNvPr>
          <p:cNvSpPr txBox="1"/>
          <p:nvPr/>
        </p:nvSpPr>
        <p:spPr>
          <a:xfrm>
            <a:off x="228600" y="2286000"/>
            <a:ext cx="11887200" cy="4551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这是利用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AI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写出的羽毛球动力学实验数据分析程序，用来研究球拍挥速与球线磅数如何共同作用于羽毛球飞行距离。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u="sng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程序说明：</a:t>
            </a:r>
            <a:endParaRPr lang="en-US" altLang="zh-CN" sz="2800" b="1" u="sng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自变量：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球拍挥速 (km/h)：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模拟不同爆发力的选手（分为 50, 100, 150 三个档位）。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球线磅数 (lbs)：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22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24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26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28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四档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因变量：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飞行距离 (m)：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衡量能量输出的最直观物理量。</a:t>
            </a:r>
          </a:p>
        </p:txBody>
      </p:sp>
    </p:spTree>
    <p:extLst>
      <p:ext uri="{BB962C8B-B14F-4D97-AF65-F5344CB8AC3E}">
        <p14:creationId xmlns:p14="http://schemas.microsoft.com/office/powerpoint/2010/main" val="289917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FFAB0E7-FA6E-4E88-C2AD-595A1C39E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1570200"/>
                <a:ext cx="11811000" cy="5026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lphaUcPeriod"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变量控制分析</a:t>
                </a:r>
                <a:endPara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R="0" lvl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程序首先通过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单变量控制法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，研究在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磅数固定时速度对距离的影响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，以及在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速度固定时磅数对距离的影响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这一步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验证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了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基础物理逻辑（如：挥速增加通常会导致距离增加，但磅数的影响往往是非线性的）。</a:t>
                </a:r>
                <a:endParaRPr kumimoji="0" lang="zh-CN" altLang="zh-CN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B. 交互效应研究 </a:t>
                </a:r>
                <a:endPara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通过 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3D 散点图和热力图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，研究两个变量的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协同作用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研究：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同样的磅数增加，在低挥速和高挥速下对距离的增益是否一致？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指标：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变异系数 (CV) 分析。用于评估在不同组合下实验数据的稳定性。</a:t>
                </a:r>
                <a:endParaRPr kumimoji="0" lang="zh-CN" altLang="zh-CN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C. 非线性动力学建模</a:t>
                </a:r>
                <a:endPara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这是研究的精髓。程序使用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三阶多项式回归模型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拟合几个变量的共同作用。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endParaRPr kumimoji="0" lang="en-US" altLang="zh-CN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𝒚</m:t>
                      </m:r>
                      <m:r>
                        <a:rPr kumimoji="0" lang="en-US" altLang="zh-CN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kumimoji="0" lang="zh-CN" altLang="en-US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𝜷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𝟎</m:t>
                          </m:r>
                        </m:sub>
                      </m:sSub>
                      <m:r>
                        <a:rPr kumimoji="0" lang="en-US" altLang="zh-CN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𝜷</m:t>
                              </m:r>
                            </m:e>
                            <m:sub>
                              <m: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𝒊𝒋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kumimoji="0" lang="en-US" altLang="zh-CN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+…+</m:t>
                              </m:r>
                              <m:r>
                                <a:rPr kumimoji="0" lang="zh-CN" altLang="en-US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𝝐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altLang="zh-CN" b="1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严谨性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说明</a:t>
                </a: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使用了 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R²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、RMSE（均方根误差）、MAE（平均绝对误差）来确保模型不是过度拟合，而是具备物理普适性。</a:t>
                </a: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6FFAB0E7-FA6E-4E88-C2AD-595A1C39E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70200"/>
                <a:ext cx="11811000" cy="5026441"/>
              </a:xfrm>
              <a:prstGeom prst="rect">
                <a:avLst/>
              </a:prstGeom>
              <a:blipFill>
                <a:blip r:embed="rId2"/>
                <a:stretch>
                  <a:fillRect l="-465" b="-14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r>
              <a:rPr lang="en-US" altLang="zh-CN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（</a:t>
            </a: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相对误差分布</a:t>
            </a:r>
            <a:r>
              <a:rPr lang="en-US" altLang="zh-CN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）</a:t>
            </a:r>
          </a:p>
        </p:txBody>
      </p:sp>
      <p:pic>
        <p:nvPicPr>
          <p:cNvPr id="2" name="图片 1" descr="B90E9EF8C9A3C0B9BBCA92027ED7D7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7454265" cy="5536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43800" y="1371600"/>
            <a:ext cx="4572000" cy="5028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误差分布差异：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100 km/h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组的箱体最长，且异常值最多，表明在中等速度下，结果的离散程度最大，可重复性或预测稳定性最差。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低速与高速的稳定性：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50 km/h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150 km/h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组的误差箱体相对紧凑。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150 km/h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组的误差中位数更接近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，且分布更对称。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结论：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中速（</a:t>
            </a:r>
            <a:r>
              <a:rPr lang="en-US" altLang="zh-CN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 km/h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）离散程度最大，可能是磅数与速度交互效应最复杂、或对击球动作一致性最敏感的区域。高速击球虽然力量大，但实验结果反而更稳定、可预测。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b="1" i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lang="en-US" sz="1100"/>
          </a:p>
        </p:txBody>
      </p:sp>
      <p:sp>
        <p:nvSpPr>
          <p:cNvPr id="2" name="文本框 1"/>
          <p:cNvSpPr txBox="1"/>
          <p:nvPr/>
        </p:nvSpPr>
        <p:spPr>
          <a:xfrm>
            <a:off x="1295400" y="1804517"/>
            <a:ext cx="3810000" cy="324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、选题背景</a:t>
            </a:r>
            <a:endParaRPr lang="en-US" altLang="zh-CN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、实验过程</a:t>
            </a:r>
            <a:endParaRPr lang="en-US" altLang="zh-CN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、实验结论</a:t>
            </a:r>
            <a:endParaRPr lang="en-US" altLang="zh-CN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6" name="Picture 4" descr="玩林丹最喜欢的羽毛球运动_生活_GQ男士网">
            <a:extLst>
              <a:ext uri="{FF2B5EF4-FFF2-40B4-BE49-F238E27FC236}">
                <a16:creationId xmlns:a16="http://schemas.microsoft.com/office/drawing/2014/main" id="{71720462-C4FC-EC95-6DC8-2BA348A2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5181600" cy="434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实验数据</a:t>
            </a:r>
            <a:r>
              <a:rPr lang="en-US" altLang="zh-CN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（</a:t>
            </a: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平均飞行距离热力图，越绿越佳</a:t>
            </a:r>
            <a:r>
              <a:rPr lang="en-US" altLang="zh-CN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）</a:t>
            </a:r>
          </a:p>
        </p:txBody>
      </p:sp>
      <p:pic>
        <p:nvPicPr>
          <p:cNvPr id="2" name="图片 1" descr="389AF6568AC65CA74F340FE3E8C4CD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8070"/>
            <a:ext cx="7353935" cy="5737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43800" y="956700"/>
            <a:ext cx="4572000" cy="5395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、图表右下角（高速度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+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高磅数）的颜色最绿，对应数值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12.21m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，这是所有组合中的最远平均距离。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、趋势分析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横向看（固定磅数）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：随着速度增加，颜色由红变绿，距离增加。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纵向看（固定速度）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：在高速（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High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）列，随着磅数增加，颜色逐渐变绿（从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10.98m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增至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12.21m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）；而在低速（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Low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）列，颜色变化相较高速列更微弱。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核心结论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：追求远距离，必须</a:t>
            </a:r>
            <a:r>
              <a:rPr lang="zh-CN" altLang="en-US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同时具备高挥速和高磅数。高磅数带来的增益在高速下才能被充分激发。</a:t>
            </a:r>
            <a:endParaRPr lang="en-US" altLang="zh-CN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latin typeface="华文中宋" panose="02010600040101010101" pitchFamily="2" charset="-122"/>
                <a:ea typeface="华文中宋" panose="02010600040101010101" pitchFamily="2" charset="-122"/>
              </a:rPr>
              <a:t>注：变异系数</a:t>
            </a:r>
            <a:r>
              <a:rPr lang="en-US" altLang="zh-CN" sz="1300" dirty="0">
                <a:latin typeface="华文中宋" panose="02010600040101010101" pitchFamily="2" charset="-122"/>
                <a:ea typeface="华文中宋" panose="02010600040101010101" pitchFamily="2" charset="-122"/>
              </a:rPr>
              <a:t>CV=</a:t>
            </a:r>
            <a:r>
              <a:rPr lang="zh-CN" altLang="en-US" sz="13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标准差</a:t>
            </a:r>
            <a:r>
              <a:rPr lang="en-US" altLang="zh-CN" sz="13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3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平均值，更完善地描述数据波动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650" y="2960865"/>
            <a:ext cx="9720000" cy="1080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b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实验结论</a:t>
            </a:r>
            <a:endParaRPr lang="en-US" sz="1100" dirty="0"/>
          </a:p>
        </p:txBody>
      </p:sp>
      <p:sp>
        <p:nvSpPr>
          <p:cNvPr id="3" name="TextBox 3"/>
          <p:cNvSpPr txBox="1"/>
          <p:nvPr/>
        </p:nvSpPr>
        <p:spPr>
          <a:xfrm>
            <a:off x="1229650" y="4103197"/>
            <a:ext cx="9720000" cy="61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sz="200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磅数？距离？手感？</a:t>
            </a: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实验结论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ChangeArrowheads="1"/>
              </p:cNvSpPr>
              <p:nvPr/>
            </p:nvSpPr>
            <p:spPr bwMode="auto">
              <a:xfrm>
                <a:off x="1524000" y="2743200"/>
                <a:ext cx="9372600" cy="21967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   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在控制挥拍速度一致的前提下（</a:t>
                </a:r>
                <a14:m>
                  <m:oMath xmlns:m="http://schemas.openxmlformats.org/officeDocument/2006/math"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10</m:t>
                    </m:r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0</m:t>
                    </m:r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±5</m:t>
                    </m:r>
                    <m:r>
                      <m:rPr>
                        <m:nor/>
                      </m:rPr>
                      <a: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km</m:t>
                    </m:r>
                    <m:r>
                      <m:rPr>
                        <m:nor/>
                      </m:rPr>
                      <a: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m:rPr>
                        <m:nor/>
                      </m:rPr>
                      <a: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h</m:t>
                    </m:r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），击球威力（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表现为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飞行距离）与磅数并非简单的线性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关系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。低磅数通过优化能量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传导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机制补偿了力量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缺失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；而高磅数虽然牺牲了一定弹性，但通过缩短接触时间降低了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出球、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落点偏差，实现了更高的击球精确度。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2743200"/>
                <a:ext cx="9372600" cy="2196755"/>
              </a:xfrm>
              <a:prstGeom prst="rect">
                <a:avLst/>
              </a:prstGeom>
              <a:blipFill>
                <a:blip r:embed="rId2"/>
                <a:stretch>
                  <a:fillRect l="-975" r="-455" b="-61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实验结论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6650" y="2133600"/>
            <a:ext cx="9906000" cy="3350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对于初学者在选择拍弦磅数时，通常应选择较低磅数。低磅数拍弦比较松，弹性较好，球速比较快；球与拍弦的接触时间较长，能够降低受伤风险。对于有一定技术和力量的运动者在选择拍弦磅数时，可以选择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28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磅或更高磅数，相比低磅数球速虽略有下降，但通过减少接触时间增加了击球的准确性，球速的略有下降也可以通过手臂的力量弥补，进而达到锻炼身体的目的。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649" y="1028700"/>
            <a:ext cx="9720000" cy="2628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b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7200" b="1" i="0" dirty="0" err="1">
                <a:ln w="19050"/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谢谢观看</a:t>
            </a:r>
            <a:endParaRPr lang="en-US" sz="105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74922" y="4561558"/>
            <a:ext cx="2421078" cy="43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0000" tIns="45720" rIns="91440" bIns="45720" rtlCol="0" anchor="ctr" anchorCtr="0"/>
          <a:lstStyle/>
          <a:p>
            <a:pPr>
              <a:spcBef>
                <a:spcPts val="1000"/>
              </a:spcBef>
              <a:defRPr/>
            </a:pPr>
            <a:r>
              <a:rPr lang="zh-CN" altLang="en-US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刘泉石 宋亦寒 陈昱铭</a:t>
            </a:r>
            <a:endParaRPr lang="en-US" altLang="zh-CN" dirty="0">
              <a:solidFill>
                <a:srgbClr val="000000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/>
            </a:endParaRPr>
          </a:p>
          <a:p>
            <a:pPr>
              <a:spcBef>
                <a:spcPts val="1000"/>
              </a:spcBef>
              <a:defRPr/>
            </a:pPr>
            <a:r>
              <a:rPr lang="zh-CN" altLang="en-US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刘思哲 李玖润</a:t>
            </a:r>
            <a:endParaRPr lang="en-US" altLang="zh-CN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96452" y="4561558"/>
            <a:ext cx="2340000" cy="43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non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b="0" i="0" dirty="0">
                <a:solidFill>
                  <a:srgbClr val="000000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/>
              </a:rPr>
              <a:t>2026.1.23</a:t>
            </a:r>
            <a:endParaRPr 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手拿球拍的女人&#10;&#10;AI 生成的内容可能不正确。">
            <a:extLst>
              <a:ext uri="{FF2B5EF4-FFF2-40B4-BE49-F238E27FC236}">
                <a16:creationId xmlns:a16="http://schemas.microsoft.com/office/drawing/2014/main" id="{8EBD1B3C-1EA5-E253-DA4C-2142E922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100" y="1371600"/>
            <a:ext cx="3942591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650" y="2960865"/>
            <a:ext cx="9720000" cy="1080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b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选题背景</a:t>
            </a:r>
            <a:endParaRPr lang="en-US" sz="1100" dirty="0"/>
          </a:p>
        </p:txBody>
      </p:sp>
      <p:sp>
        <p:nvSpPr>
          <p:cNvPr id="3" name="TextBox 3"/>
          <p:cNvSpPr txBox="1"/>
          <p:nvPr/>
        </p:nvSpPr>
        <p:spPr>
          <a:xfrm>
            <a:off x="1229650" y="4103197"/>
            <a:ext cx="9720000" cy="61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sz="200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为什么选择这一方向和有关选题的基础说明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i="0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选题背景</a:t>
            </a:r>
            <a:endParaRPr lang="en-US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533400" y="1600200"/>
            <a:ext cx="11226800" cy="436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当一支球拍被生产出来后，球拍的材质、重量、硬度、平衡等参数就固定了，而与羽毛球撞击直接接触的</a:t>
            </a:r>
            <a:r>
              <a:rPr lang="zh-CN" altLang="en-US" sz="24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拍弦是我们可以改变的部分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，由此，拍弦对击球效果的影响至关重要。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同一支球拍不同的拍弦磅数会有不同的击球效果，如果选择不适合自己的拍弦 磅数时不仅可能达不到自己想要的击球效果，也可能无法提高自己的技术水平，甚至可能会出现运动损伤。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4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我们的研究通过实验分析不同拍弦磅数对羽毛球拍速度性能、击球距离的影响，希望帮助运动者了解不同磅数拍弦的优势和劣势，从而选择适合自己技术风格和需求的拍弦磅数，最大限度地发挥技术和优势。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基础说明</a:t>
            </a:r>
            <a:endParaRPr lang="en-US" sz="11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57810"/>
            <a:ext cx="71437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羽毛球拍磅数选择推荐？羽毛球拍磅数是什么意思？羽毛球拍磅数怎么选怎么看？羽毛球拍磅数高低的区别。【持续更新】 - 知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58210"/>
            <a:ext cx="6172200" cy="25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696200" y="2362200"/>
            <a:ext cx="4343400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磅数（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Pounds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）是一种衡量重量的英式单位，类似于我们习惯的公斤与千克等公制单位。当磅数应用到球拍上，磅数就成了</a:t>
            </a:r>
            <a:r>
              <a:rPr lang="zh-CN" altLang="en-US" sz="20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衡量拍弦张力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的单位之一，是指球拍弦床上拍弦的拉线强度，或者说弦床的松紧程度。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参考资料</a:t>
            </a:r>
            <a:endParaRPr lang="en-US" sz="1100" dirty="0"/>
          </a:p>
        </p:txBody>
      </p:sp>
      <p:sp>
        <p:nvSpPr>
          <p:cNvPr id="4" name="文本框 3"/>
          <p:cNvSpPr txBox="1"/>
          <p:nvPr/>
        </p:nvSpPr>
        <p:spPr>
          <a:xfrm>
            <a:off x="639379" y="1219200"/>
            <a:ext cx="10998200" cy="545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      </a:t>
            </a:r>
            <a:r>
              <a:rPr lang="zh-CN" altLang="zh-CN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磅数越高、线床越紧、击球感就越偏</a:t>
            </a:r>
            <a:r>
              <a:rPr lang="zh-CN" altLang="en-US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“</a:t>
            </a:r>
            <a:r>
              <a:rPr lang="zh-CN" altLang="zh-CN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硬</a:t>
            </a:r>
            <a:r>
              <a:rPr lang="zh-CN" altLang="en-US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”</a:t>
            </a:r>
            <a:r>
              <a:rPr lang="zh-CN" altLang="zh-CN" sz="2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。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适合自己的</a:t>
            </a:r>
            <a:r>
              <a:rPr lang="zh-CN" altLang="en-US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要求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在于能否在球拍与线床塑造的弹性环境中自如的爆发你的力量。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磅数的高低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控制呈正比关系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与击球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时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产生的威力成负相关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磅数低、弹性相对而言就大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在击球时产生的力量也比较大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适合底线进攻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磅数高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拍子线床产生的弹性较差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需要的力量更大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但是对球的控制相对好。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对初学者来说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手感是最重要的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也就是说在用力的情况下能把球打到自己预想的位置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那么对弹性的要求就比较高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磅数与弹性之间</a:t>
            </a:r>
            <a:r>
              <a:rPr lang="zh-CN" altLang="en-US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一种</a:t>
            </a:r>
            <a:r>
              <a:rPr lang="zh-CN" altLang="en-US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非严格抛物线</a:t>
            </a:r>
            <a:r>
              <a:rPr lang="zh-CN" altLang="en-US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zh-CN" sz="22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的关系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。也就是说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离最佳弹性点磅数越远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线床不是表现得越松垮而失去弹性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就是表现得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越紧绷而失去弹性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这也是穿线师一般都会默认帮初学者穿约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磅左右磅数的原因。球拍弹性好对初学者的重要性表现在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不会迫使他们在不懂得手腕发力与手腕力量有限的时候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使用大臂与肩的力量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从而形成抡拍发力的错误动作。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[1]</a:t>
            </a:r>
            <a:r>
              <a:rPr lang="zh-CN" altLang="en-US" sz="1400" dirty="0"/>
              <a:t>李晓慧</a:t>
            </a:r>
            <a:r>
              <a:rPr lang="en-US" altLang="zh-CN" sz="1400" dirty="0"/>
              <a:t>.</a:t>
            </a:r>
            <a:r>
              <a:rPr lang="zh-CN" altLang="en-US" sz="1400" dirty="0"/>
              <a:t>对羽毛球爱好者球拍选择及拉线磅数的建议</a:t>
            </a:r>
            <a:r>
              <a:rPr lang="en-US" altLang="zh-CN" sz="1400" dirty="0"/>
              <a:t>[J].</a:t>
            </a:r>
            <a:r>
              <a:rPr lang="zh-CN" altLang="en-US" sz="1400" dirty="0"/>
              <a:t>当代体育科技</a:t>
            </a:r>
            <a:r>
              <a:rPr lang="en-US" altLang="zh-CN" sz="1400" dirty="0"/>
              <a:t>,2014,4(03):159-160.DOI:10.16655/j.cnki.2095-2813.2014.03.101.</a:t>
            </a:r>
            <a:endParaRPr lang="zh-CN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650" y="2960865"/>
            <a:ext cx="9720000" cy="1080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b" anchorCtr="0"/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实验过程</a:t>
            </a:r>
            <a:endParaRPr lang="en-US" sz="1100" dirty="0"/>
          </a:p>
        </p:txBody>
      </p:sp>
      <p:sp>
        <p:nvSpPr>
          <p:cNvPr id="3" name="TextBox 3"/>
          <p:cNvSpPr txBox="1"/>
          <p:nvPr/>
        </p:nvSpPr>
        <p:spPr>
          <a:xfrm>
            <a:off x="1229650" y="4103197"/>
            <a:ext cx="9720000" cy="612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sz="200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实验步骤、实验数据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28600" y="1044229"/>
                <a:ext cx="11887200" cy="58137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</a:pPr>
                <a:r>
                  <a:rPr kumimoji="0" lang="zh-CN" altLang="zh-CN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弦床</a:t>
                </a: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弹力</a:t>
                </a:r>
                <a:r>
                  <a:rPr kumimoji="0" lang="zh-CN" altLang="zh-CN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模型</a:t>
                </a:r>
                <a:endParaRPr kumimoji="0" lang="en-US" altLang="zh-CN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羽毛球拍的“磅数”本质上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拍弦的初始张力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T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有关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。当羽毛球撞击拍面中心产生微小位移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x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时，弦床可简化为一个等效弹簧系统。根据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胡克定律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，其等效劲度系数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k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与张力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T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呈正比关系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这解释了为什么28磅（高磅）</a:t>
                </a:r>
                <a:r>
                  <a:rPr kumimoji="0" lang="zh-CN" altLang="zh-CN" sz="20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的线床表现得更“硬”，而24磅（低磅）的线床产生受力形变更大</a:t>
                </a:r>
                <a:r>
                  <a:rPr kumimoji="0" lang="zh-CN" altLang="en-US" sz="20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4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 能量转换</a:t>
                </a:r>
                <a:r>
                  <a:rPr lang="zh-CN" altLang="en-US" sz="24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模型</a:t>
                </a:r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击球过程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视为</a:t>
                </a:r>
                <a:r>
                  <a:rPr lang="zh-CN" altLang="zh-CN" sz="2000" dirty="0">
                    <a:solidFill>
                      <a:schemeClr val="accent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动能与弹性势能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的转化过程。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zh-CN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低磅（24磅）：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较低的 k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值意味着球在拍弦上的停留时间 t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（视为半周期）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较长。根据简谐振动模型，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≈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𝑚</m:t>
                        </m:r>
                        <m:r>
                          <m:rPr>
                            <m:lit/>
                          </m:rP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/</m:t>
                        </m:r>
                        <m:r>
                          <a:rPr lang="zh-CN" altLang="zh-CN" sz="200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𝑘</m:t>
                        </m:r>
                      </m:e>
                    </m:rad>
                  </m:oMath>
                </a14:m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。较长的接触时间允许</a:t>
                </a:r>
                <a:r>
                  <a:rPr lang="zh-CN" altLang="zh-CN" sz="2000" dirty="0">
                    <a:solidFill>
                      <a:schemeClr val="accent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弦床发生深层形变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，充分储存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弹性势能，这使得在相同挥拍速度下，球能获得较高的初速度，从而飞出更远的距离（12.6m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zh-CN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高磅（28磅）：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弦床极硬，接触时间缩短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由于弦床几乎不形变，撞击能量被迫由</a:t>
                </a:r>
                <a:r>
                  <a:rPr lang="zh-CN" altLang="zh-CN" sz="2000" dirty="0">
                    <a:solidFill>
                      <a:schemeClr val="accent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羽毛球头的非弹性形变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来吸收。羽毛球头的恢复系数（COR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，即末速度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/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初速度</a:t>
                </a:r>
                <a:r>
                  <a:rPr lang="zh-CN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）远低于拍弦，导致大量能量转化为热能损耗，因此实验中28磅的平均飞行距离缩短至 12.1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zh-CN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044229"/>
                <a:ext cx="11887200" cy="5813771"/>
              </a:xfrm>
              <a:prstGeom prst="rect">
                <a:avLst/>
              </a:prstGeom>
              <a:blipFill rotWithShape="1">
                <a:blip r:embed="rId3"/>
                <a:stretch>
                  <a:fillRect t="-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基础建模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60400" y="380700"/>
            <a:ext cx="10858500" cy="576000"/>
          </a:xfrm>
          <a:prstGeom prst="rect">
            <a:avLst/>
          </a:prstGeom>
          <a:ln>
            <a:headEnd type="none"/>
            <a:tailEnd type="none"/>
          </a:ln>
        </p:spPr>
        <p:txBody>
          <a:bodyPr vert="horz" wrap="square" lIns="91440" tIns="45720" rIns="91440" bIns="45720" rtlCol="0"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rgbClr val="205497">
                    <a:alpha val="100000"/>
                  </a:srgbClr>
                </a:solidFill>
                <a:latin typeface="微软雅黑"/>
                <a:ea typeface="微软雅黑"/>
              </a:rPr>
              <a:t>实验步骤</a:t>
            </a:r>
            <a:endParaRPr lang="en-US" sz="11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5800" y="1657133"/>
            <a:ext cx="10515600" cy="4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实验所需材料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：三把排线磅数分别为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24磅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6磅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28磅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的羽毛球拍、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相同品牌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羽毛球、羽毛球桶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用于记录球的落点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）、卷尺。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实验过程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：一人站在底线处分别用不同拍子打出高远球，每把拍子打三球，记录三次落点。击球过程中，运用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oppo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watch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手表上的软件实现</a:t>
            </a:r>
            <a:r>
              <a:rPr lang="zh-CN" altLang="en-US" sz="24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挥拍速度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的记录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，尽量保证每次挥拍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速度一致。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数据记录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：记录每把球拍对应的落点，测量距离。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2343</Words>
  <Application>Microsoft Office PowerPoint</Application>
  <PresentationFormat>宽屏</PresentationFormat>
  <Paragraphs>163</Paragraphs>
  <Slides>24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华文宋体</vt:lpstr>
      <vt:lpstr>华文中宋</vt:lpstr>
      <vt:lpstr>微软雅黑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SYH</dc:creator>
  <cp:lastModifiedBy>亦寒 宋</cp:lastModifiedBy>
  <cp:revision>18</cp:revision>
  <dcterms:created xsi:type="dcterms:W3CDTF">2026-01-22T22:22:17Z</dcterms:created>
  <dcterms:modified xsi:type="dcterms:W3CDTF">2026-01-23T06:09:52Z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B22264F6E7FC3E5919A37269787DD6B5_42</vt:lpwstr>
  </property>
</Properties>
</file>